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79" r:id="rId3"/>
    <p:sldId id="257" r:id="rId4"/>
    <p:sldId id="276" r:id="rId5"/>
    <p:sldId id="270" r:id="rId6"/>
    <p:sldId id="259" r:id="rId7"/>
    <p:sldId id="292" r:id="rId8"/>
    <p:sldId id="281" r:id="rId9"/>
    <p:sldId id="285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91" r:id="rId19"/>
    <p:sldId id="288" r:id="rId20"/>
    <p:sldId id="290" r:id="rId21"/>
    <p:sldId id="301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1F497D"/>
    <a:srgbClr val="DFDA00"/>
    <a:srgbClr val="BB9B11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316" autoAdjust="0"/>
  </p:normalViewPr>
  <p:slideViewPr>
    <p:cSldViewPr>
      <p:cViewPr>
        <p:scale>
          <a:sx n="80" d="100"/>
          <a:sy n="80" d="100"/>
        </p:scale>
        <p:origin x="-108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0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4A8CB-3FBF-44F3-8829-E580F351D9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EC5A15-CFBD-4E5E-B94D-D423A5A008F5}">
      <dgm:prSet/>
      <dgm:spPr/>
      <dgm:t>
        <a:bodyPr/>
        <a:lstStyle/>
        <a:p>
          <a:pPr rtl="0"/>
          <a:r>
            <a:rPr lang="en-GB" b="1" dirty="0" smtClean="0"/>
            <a:t>Market Reports </a:t>
          </a:r>
        </a:p>
        <a:p>
          <a:pPr rtl="0"/>
          <a:r>
            <a:rPr lang="en-GB" dirty="0" smtClean="0"/>
            <a:t>50 market </a:t>
          </a:r>
          <a:r>
            <a:rPr lang="en-GB" b="0" dirty="0" smtClean="0"/>
            <a:t>reports </a:t>
          </a:r>
          <a:r>
            <a:rPr lang="en-GB" dirty="0" smtClean="0"/>
            <a:t>on paper, print, packaging &amp; other industrial areas</a:t>
          </a:r>
          <a:endParaRPr lang="en-GB" dirty="0"/>
        </a:p>
      </dgm:t>
    </dgm:pt>
    <dgm:pt modelId="{E453C16F-84BE-4078-8C97-512514EE8EF1}" type="parTrans" cxnId="{12437D9A-CCF1-434C-957F-8BC37095BB44}">
      <dgm:prSet/>
      <dgm:spPr/>
      <dgm:t>
        <a:bodyPr/>
        <a:lstStyle/>
        <a:p>
          <a:endParaRPr lang="en-GB"/>
        </a:p>
      </dgm:t>
    </dgm:pt>
    <dgm:pt modelId="{CD1596FC-705C-437F-8A25-E2CA69EE3FFB}" type="sibTrans" cxnId="{12437D9A-CCF1-434C-957F-8BC37095BB44}">
      <dgm:prSet/>
      <dgm:spPr/>
      <dgm:t>
        <a:bodyPr/>
        <a:lstStyle/>
        <a:p>
          <a:endParaRPr lang="en-GB"/>
        </a:p>
      </dgm:t>
    </dgm:pt>
    <dgm:pt modelId="{07836717-C4C1-4DD8-ACE8-9ABE4A580EE9}">
      <dgm:prSet/>
      <dgm:spPr/>
      <dgm:t>
        <a:bodyPr/>
        <a:lstStyle/>
        <a:p>
          <a:pPr rtl="0"/>
          <a:r>
            <a:rPr lang="en-GB" b="1" dirty="0" smtClean="0"/>
            <a:t>Consultancy</a:t>
          </a:r>
        </a:p>
        <a:p>
          <a:pPr rtl="0"/>
          <a:r>
            <a:rPr lang="en-GB" dirty="0" smtClean="0"/>
            <a:t>Bespoke single-client market research and technical </a:t>
          </a:r>
          <a:r>
            <a:rPr lang="en-GB" b="0" dirty="0" smtClean="0"/>
            <a:t>consultancy</a:t>
          </a:r>
          <a:endParaRPr lang="en-GB" b="0" dirty="0"/>
        </a:p>
      </dgm:t>
    </dgm:pt>
    <dgm:pt modelId="{9B433AD0-5742-4C04-8422-CA9DD10951E2}" type="parTrans" cxnId="{42938593-B753-4122-BA13-36F437936460}">
      <dgm:prSet/>
      <dgm:spPr/>
      <dgm:t>
        <a:bodyPr/>
        <a:lstStyle/>
        <a:p>
          <a:endParaRPr lang="en-GB"/>
        </a:p>
      </dgm:t>
    </dgm:pt>
    <dgm:pt modelId="{D813CC24-186D-4E11-97E6-63910511B538}" type="sibTrans" cxnId="{42938593-B753-4122-BA13-36F437936460}">
      <dgm:prSet/>
      <dgm:spPr/>
      <dgm:t>
        <a:bodyPr/>
        <a:lstStyle/>
        <a:p>
          <a:endParaRPr lang="en-GB"/>
        </a:p>
      </dgm:t>
    </dgm:pt>
    <dgm:pt modelId="{06E18538-9E42-4CCC-8DB2-626BD3126081}">
      <dgm:prSet/>
      <dgm:spPr/>
      <dgm:t>
        <a:bodyPr anchor="t"/>
        <a:lstStyle/>
        <a:p>
          <a:pPr rtl="0">
            <a:lnSpc>
              <a:spcPct val="100000"/>
            </a:lnSpc>
          </a:pPr>
          <a:r>
            <a:rPr lang="en-GB" b="1" dirty="0" smtClean="0"/>
            <a:t>Conferences </a:t>
          </a:r>
        </a:p>
        <a:p>
          <a:pPr rtl="0">
            <a:lnSpc>
              <a:spcPct val="100000"/>
            </a:lnSpc>
          </a:pPr>
          <a:r>
            <a:rPr lang="en-GB" dirty="0" smtClean="0"/>
            <a:t>Producer of 20-30 industry </a:t>
          </a:r>
          <a:r>
            <a:rPr lang="en-GB" b="0" dirty="0" smtClean="0"/>
            <a:t>conferences </a:t>
          </a:r>
          <a:r>
            <a:rPr lang="en-GB" dirty="0" smtClean="0"/>
            <a:t>each year</a:t>
          </a:r>
          <a:endParaRPr lang="en-GB" dirty="0"/>
        </a:p>
      </dgm:t>
    </dgm:pt>
    <dgm:pt modelId="{358D7101-5F79-40E9-BC9A-8EB0BCC636F0}" type="parTrans" cxnId="{FE3FB181-2BD4-4C27-AC95-F23FA5A5F1E3}">
      <dgm:prSet/>
      <dgm:spPr/>
      <dgm:t>
        <a:bodyPr/>
        <a:lstStyle/>
        <a:p>
          <a:endParaRPr lang="en-GB"/>
        </a:p>
      </dgm:t>
    </dgm:pt>
    <dgm:pt modelId="{B70201A8-A25F-481A-9DCE-76ED5D65F42B}" type="sibTrans" cxnId="{FE3FB181-2BD4-4C27-AC95-F23FA5A5F1E3}">
      <dgm:prSet/>
      <dgm:spPr/>
      <dgm:t>
        <a:bodyPr/>
        <a:lstStyle/>
        <a:p>
          <a:endParaRPr lang="en-GB"/>
        </a:p>
      </dgm:t>
    </dgm:pt>
    <dgm:pt modelId="{FBF17A97-C8DB-4E89-85D3-9C5823F3A344}">
      <dgm:prSet/>
      <dgm:spPr/>
      <dgm:t>
        <a:bodyPr/>
        <a:lstStyle/>
        <a:p>
          <a:pPr rtl="0"/>
          <a:r>
            <a:rPr lang="en-GB" b="1" dirty="0" smtClean="0"/>
            <a:t>Journals &amp; Databases</a:t>
          </a:r>
        </a:p>
        <a:p>
          <a:pPr rtl="0"/>
          <a:r>
            <a:rPr lang="en-GB" dirty="0" smtClean="0"/>
            <a:t>Journals &amp; online database products</a:t>
          </a:r>
          <a:endParaRPr lang="en-GB" dirty="0"/>
        </a:p>
      </dgm:t>
    </dgm:pt>
    <dgm:pt modelId="{92395409-5E5E-45B2-87A6-F6E1A31EA9C6}" type="parTrans" cxnId="{B27AE836-2345-4125-8BD2-93BA06C06E7F}">
      <dgm:prSet/>
      <dgm:spPr/>
      <dgm:t>
        <a:bodyPr/>
        <a:lstStyle/>
        <a:p>
          <a:endParaRPr lang="en-GB"/>
        </a:p>
      </dgm:t>
    </dgm:pt>
    <dgm:pt modelId="{DA0CC20A-11E7-4066-A1ED-E51BB97D969E}" type="sibTrans" cxnId="{B27AE836-2345-4125-8BD2-93BA06C06E7F}">
      <dgm:prSet/>
      <dgm:spPr/>
      <dgm:t>
        <a:bodyPr/>
        <a:lstStyle/>
        <a:p>
          <a:endParaRPr lang="en-GB"/>
        </a:p>
      </dgm:t>
    </dgm:pt>
    <dgm:pt modelId="{D1DAC476-2EF4-4D10-B205-3AAE704118CD}">
      <dgm:prSet/>
      <dgm:spPr/>
      <dgm:t>
        <a:bodyPr/>
        <a:lstStyle/>
        <a:p>
          <a:pPr rtl="0"/>
          <a:r>
            <a:rPr lang="en-GB" b="1" dirty="0" smtClean="0"/>
            <a:t>Technical Testing</a:t>
          </a:r>
        </a:p>
        <a:p>
          <a:pPr rtl="0"/>
          <a:r>
            <a:rPr lang="en-GB" dirty="0" smtClean="0"/>
            <a:t>Laboratories &amp; package testing facilities</a:t>
          </a:r>
          <a:endParaRPr lang="en-GB" dirty="0"/>
        </a:p>
      </dgm:t>
    </dgm:pt>
    <dgm:pt modelId="{81BC8C63-230F-4C27-9F50-486450FBFBC7}" type="parTrans" cxnId="{873C0004-4158-4107-809E-91B500938CF0}">
      <dgm:prSet/>
      <dgm:spPr/>
      <dgm:t>
        <a:bodyPr/>
        <a:lstStyle/>
        <a:p>
          <a:endParaRPr lang="en-GB"/>
        </a:p>
      </dgm:t>
    </dgm:pt>
    <dgm:pt modelId="{A2DF51B1-64CE-432D-91F3-9A1347235B14}" type="sibTrans" cxnId="{873C0004-4158-4107-809E-91B500938CF0}">
      <dgm:prSet/>
      <dgm:spPr/>
      <dgm:t>
        <a:bodyPr/>
        <a:lstStyle/>
        <a:p>
          <a:endParaRPr lang="en-GB"/>
        </a:p>
      </dgm:t>
    </dgm:pt>
    <dgm:pt modelId="{37F2D2FF-5F90-495E-92D2-E4E656E5F8BB}" type="pres">
      <dgm:prSet presAssocID="{A424A8CB-3FBF-44F3-8829-E580F351D9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208908-5E28-467F-B9BB-0EE0B8E32262}" type="pres">
      <dgm:prSet presAssocID="{96EC5A15-CFBD-4E5E-B94D-D423A5A008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E7A9B-A7F5-44DA-97EE-D2A49696709D}" type="pres">
      <dgm:prSet presAssocID="{CD1596FC-705C-437F-8A25-E2CA69EE3FFB}" presName="sibTrans" presStyleCnt="0"/>
      <dgm:spPr/>
    </dgm:pt>
    <dgm:pt modelId="{AF0B74A9-24B0-42D9-B4DD-6C8C93825289}" type="pres">
      <dgm:prSet presAssocID="{07836717-C4C1-4DD8-ACE8-9ABE4A580E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F755C-A3F7-4491-9C34-64AC8FF8D576}" type="pres">
      <dgm:prSet presAssocID="{D813CC24-186D-4E11-97E6-63910511B538}" presName="sibTrans" presStyleCnt="0"/>
      <dgm:spPr/>
    </dgm:pt>
    <dgm:pt modelId="{9AC9FE94-AA4C-49F4-9021-31F93B8C200E}" type="pres">
      <dgm:prSet presAssocID="{06E18538-9E42-4CCC-8DB2-626BD3126081}" presName="node" presStyleLbl="node1" presStyleIdx="2" presStyleCnt="5" custScaleY="100089" custLinFactNeighborX="0" custLinFactNeighborY="7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46BAC4-35D9-4FB5-97E6-3E11431CEBD3}" type="pres">
      <dgm:prSet presAssocID="{B70201A8-A25F-481A-9DCE-76ED5D65F42B}" presName="sibTrans" presStyleCnt="0"/>
      <dgm:spPr/>
    </dgm:pt>
    <dgm:pt modelId="{A11157F4-E6F9-45BE-A391-414C86C0A8F2}" type="pres">
      <dgm:prSet presAssocID="{FBF17A97-C8DB-4E89-85D3-9C5823F3A3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AD57BA-3C8A-40DD-80E2-410B171827B3}" type="pres">
      <dgm:prSet presAssocID="{DA0CC20A-11E7-4066-A1ED-E51BB97D969E}" presName="sibTrans" presStyleCnt="0"/>
      <dgm:spPr/>
    </dgm:pt>
    <dgm:pt modelId="{CF4967BB-470C-4953-A013-C3D8314843C4}" type="pres">
      <dgm:prSet presAssocID="{D1DAC476-2EF4-4D10-B205-3AAE704118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938593-B753-4122-BA13-36F437936460}" srcId="{A424A8CB-3FBF-44F3-8829-E580F351D961}" destId="{07836717-C4C1-4DD8-ACE8-9ABE4A580EE9}" srcOrd="1" destOrd="0" parTransId="{9B433AD0-5742-4C04-8422-CA9DD10951E2}" sibTransId="{D813CC24-186D-4E11-97E6-63910511B538}"/>
    <dgm:cxn modelId="{FE3FB181-2BD4-4C27-AC95-F23FA5A5F1E3}" srcId="{A424A8CB-3FBF-44F3-8829-E580F351D961}" destId="{06E18538-9E42-4CCC-8DB2-626BD3126081}" srcOrd="2" destOrd="0" parTransId="{358D7101-5F79-40E9-BC9A-8EB0BCC636F0}" sibTransId="{B70201A8-A25F-481A-9DCE-76ED5D65F42B}"/>
    <dgm:cxn modelId="{9E1703D1-CCF5-4AF1-A92A-4B1E79AB4152}" type="presOf" srcId="{06E18538-9E42-4CCC-8DB2-626BD3126081}" destId="{9AC9FE94-AA4C-49F4-9021-31F93B8C200E}" srcOrd="0" destOrd="0" presId="urn:microsoft.com/office/officeart/2005/8/layout/default"/>
    <dgm:cxn modelId="{E67E67D0-12B8-4814-B82E-B16CE9792EFB}" type="presOf" srcId="{A424A8CB-3FBF-44F3-8829-E580F351D961}" destId="{37F2D2FF-5F90-495E-92D2-E4E656E5F8BB}" srcOrd="0" destOrd="0" presId="urn:microsoft.com/office/officeart/2005/8/layout/default"/>
    <dgm:cxn modelId="{B27AE836-2345-4125-8BD2-93BA06C06E7F}" srcId="{A424A8CB-3FBF-44F3-8829-E580F351D961}" destId="{FBF17A97-C8DB-4E89-85D3-9C5823F3A344}" srcOrd="3" destOrd="0" parTransId="{92395409-5E5E-45B2-87A6-F6E1A31EA9C6}" sibTransId="{DA0CC20A-11E7-4066-A1ED-E51BB97D969E}"/>
    <dgm:cxn modelId="{BEA79B67-3725-45DE-A111-37EA37F6D157}" type="presOf" srcId="{D1DAC476-2EF4-4D10-B205-3AAE704118CD}" destId="{CF4967BB-470C-4953-A013-C3D8314843C4}" srcOrd="0" destOrd="0" presId="urn:microsoft.com/office/officeart/2005/8/layout/default"/>
    <dgm:cxn modelId="{12437D9A-CCF1-434C-957F-8BC37095BB44}" srcId="{A424A8CB-3FBF-44F3-8829-E580F351D961}" destId="{96EC5A15-CFBD-4E5E-B94D-D423A5A008F5}" srcOrd="0" destOrd="0" parTransId="{E453C16F-84BE-4078-8C97-512514EE8EF1}" sibTransId="{CD1596FC-705C-437F-8A25-E2CA69EE3FFB}"/>
    <dgm:cxn modelId="{2AB51BDC-5D97-4A69-92A1-72A160861B57}" type="presOf" srcId="{07836717-C4C1-4DD8-ACE8-9ABE4A580EE9}" destId="{AF0B74A9-24B0-42D9-B4DD-6C8C93825289}" srcOrd="0" destOrd="0" presId="urn:microsoft.com/office/officeart/2005/8/layout/default"/>
    <dgm:cxn modelId="{873C0004-4158-4107-809E-91B500938CF0}" srcId="{A424A8CB-3FBF-44F3-8829-E580F351D961}" destId="{D1DAC476-2EF4-4D10-B205-3AAE704118CD}" srcOrd="4" destOrd="0" parTransId="{81BC8C63-230F-4C27-9F50-486450FBFBC7}" sibTransId="{A2DF51B1-64CE-432D-91F3-9A1347235B14}"/>
    <dgm:cxn modelId="{9719D20E-D0EB-4272-94B3-2A7AF446826C}" type="presOf" srcId="{96EC5A15-CFBD-4E5E-B94D-D423A5A008F5}" destId="{A5208908-5E28-467F-B9BB-0EE0B8E32262}" srcOrd="0" destOrd="0" presId="urn:microsoft.com/office/officeart/2005/8/layout/default"/>
    <dgm:cxn modelId="{A6FC64F6-02E5-4E7B-A26D-FFBE02F6B8D8}" type="presOf" srcId="{FBF17A97-C8DB-4E89-85D3-9C5823F3A344}" destId="{A11157F4-E6F9-45BE-A391-414C86C0A8F2}" srcOrd="0" destOrd="0" presId="urn:microsoft.com/office/officeart/2005/8/layout/default"/>
    <dgm:cxn modelId="{961BF0E6-6AB0-4E84-BF56-5AD3D3652529}" type="presParOf" srcId="{37F2D2FF-5F90-495E-92D2-E4E656E5F8BB}" destId="{A5208908-5E28-467F-B9BB-0EE0B8E32262}" srcOrd="0" destOrd="0" presId="urn:microsoft.com/office/officeart/2005/8/layout/default"/>
    <dgm:cxn modelId="{6FF9779C-DBDD-41D6-8C02-57D1ED56A29A}" type="presParOf" srcId="{37F2D2FF-5F90-495E-92D2-E4E656E5F8BB}" destId="{694E7A9B-A7F5-44DA-97EE-D2A49696709D}" srcOrd="1" destOrd="0" presId="urn:microsoft.com/office/officeart/2005/8/layout/default"/>
    <dgm:cxn modelId="{E6F3177E-C9F7-43D8-A051-29D228C20BDE}" type="presParOf" srcId="{37F2D2FF-5F90-495E-92D2-E4E656E5F8BB}" destId="{AF0B74A9-24B0-42D9-B4DD-6C8C93825289}" srcOrd="2" destOrd="0" presId="urn:microsoft.com/office/officeart/2005/8/layout/default"/>
    <dgm:cxn modelId="{11D8787F-28F2-4053-85D0-D0DDBA8E04F8}" type="presParOf" srcId="{37F2D2FF-5F90-495E-92D2-E4E656E5F8BB}" destId="{64DF755C-A3F7-4491-9C34-64AC8FF8D576}" srcOrd="3" destOrd="0" presId="urn:microsoft.com/office/officeart/2005/8/layout/default"/>
    <dgm:cxn modelId="{4C60C211-4990-493F-9BF4-905B98B095A3}" type="presParOf" srcId="{37F2D2FF-5F90-495E-92D2-E4E656E5F8BB}" destId="{9AC9FE94-AA4C-49F4-9021-31F93B8C200E}" srcOrd="4" destOrd="0" presId="urn:microsoft.com/office/officeart/2005/8/layout/default"/>
    <dgm:cxn modelId="{CBC5D1CC-154D-427B-96D6-68040513B6E6}" type="presParOf" srcId="{37F2D2FF-5F90-495E-92D2-E4E656E5F8BB}" destId="{3B46BAC4-35D9-4FB5-97E6-3E11431CEBD3}" srcOrd="5" destOrd="0" presId="urn:microsoft.com/office/officeart/2005/8/layout/default"/>
    <dgm:cxn modelId="{BE737CF9-A7AB-48C1-9D47-6E1B1F2B4B67}" type="presParOf" srcId="{37F2D2FF-5F90-495E-92D2-E4E656E5F8BB}" destId="{A11157F4-E6F9-45BE-A391-414C86C0A8F2}" srcOrd="6" destOrd="0" presId="urn:microsoft.com/office/officeart/2005/8/layout/default"/>
    <dgm:cxn modelId="{AB9BBCB3-73F0-45E8-B6FD-C5E0BCE93E93}" type="presParOf" srcId="{37F2D2FF-5F90-495E-92D2-E4E656E5F8BB}" destId="{9FAD57BA-3C8A-40DD-80E2-410B171827B3}" srcOrd="7" destOrd="0" presId="urn:microsoft.com/office/officeart/2005/8/layout/default"/>
    <dgm:cxn modelId="{E03C9C42-227D-4025-8688-7D2D20A08A69}" type="presParOf" srcId="{37F2D2FF-5F90-495E-92D2-E4E656E5F8BB}" destId="{CF4967BB-470C-4953-A013-C3D8314843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08908-5E28-467F-B9BB-0EE0B8E32262}">
      <dsp:nvSpPr>
        <dsp:cNvPr id="0" name=""/>
        <dsp:cNvSpPr/>
      </dsp:nvSpPr>
      <dsp:spPr>
        <a:xfrm>
          <a:off x="0" y="59150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Market Reports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50 market </a:t>
          </a:r>
          <a:r>
            <a:rPr lang="en-GB" sz="1900" b="0" kern="1200" dirty="0" smtClean="0"/>
            <a:t>reports </a:t>
          </a:r>
          <a:r>
            <a:rPr lang="en-GB" sz="1900" kern="1200" dirty="0" smtClean="0"/>
            <a:t>on paper, print, packaging &amp; other industrial areas</a:t>
          </a:r>
          <a:endParaRPr lang="en-GB" sz="1900" kern="1200" dirty="0"/>
        </a:p>
      </dsp:txBody>
      <dsp:txXfrm>
        <a:off x="0" y="591502"/>
        <a:ext cx="2571749" cy="1543050"/>
      </dsp:txXfrm>
    </dsp:sp>
    <dsp:sp modelId="{AF0B74A9-24B0-42D9-B4DD-6C8C93825289}">
      <dsp:nvSpPr>
        <dsp:cNvPr id="0" name=""/>
        <dsp:cNvSpPr/>
      </dsp:nvSpPr>
      <dsp:spPr>
        <a:xfrm>
          <a:off x="2828925" y="59150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Consultancy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Bespoke single-client market research and technical </a:t>
          </a:r>
          <a:r>
            <a:rPr lang="en-GB" sz="1900" b="0" kern="1200" dirty="0" smtClean="0"/>
            <a:t>consultancy</a:t>
          </a:r>
          <a:endParaRPr lang="en-GB" sz="1900" b="0" kern="1200" dirty="0"/>
        </a:p>
      </dsp:txBody>
      <dsp:txXfrm>
        <a:off x="2828925" y="591502"/>
        <a:ext cx="2571749" cy="1543050"/>
      </dsp:txXfrm>
    </dsp:sp>
    <dsp:sp modelId="{9AC9FE94-AA4C-49F4-9021-31F93B8C200E}">
      <dsp:nvSpPr>
        <dsp:cNvPr id="0" name=""/>
        <dsp:cNvSpPr/>
      </dsp:nvSpPr>
      <dsp:spPr>
        <a:xfrm>
          <a:off x="5657849" y="602697"/>
          <a:ext cx="2571749" cy="1544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Conferences </a:t>
          </a:r>
        </a:p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Producer of 20-30 industry </a:t>
          </a:r>
          <a:r>
            <a:rPr lang="en-GB" sz="1900" b="0" kern="1200" dirty="0" smtClean="0"/>
            <a:t>conferences </a:t>
          </a:r>
          <a:r>
            <a:rPr lang="en-GB" sz="1900" kern="1200" dirty="0" smtClean="0"/>
            <a:t>each year</a:t>
          </a:r>
          <a:endParaRPr lang="en-GB" sz="1900" kern="1200" dirty="0"/>
        </a:p>
      </dsp:txBody>
      <dsp:txXfrm>
        <a:off x="5657849" y="602697"/>
        <a:ext cx="2571749" cy="1544423"/>
      </dsp:txXfrm>
    </dsp:sp>
    <dsp:sp modelId="{A11157F4-E6F9-45BE-A391-414C86C0A8F2}">
      <dsp:nvSpPr>
        <dsp:cNvPr id="0" name=""/>
        <dsp:cNvSpPr/>
      </dsp:nvSpPr>
      <dsp:spPr>
        <a:xfrm>
          <a:off x="1414462" y="239241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Journals &amp; Databases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Journals &amp; online database products</a:t>
          </a:r>
          <a:endParaRPr lang="en-GB" sz="1900" kern="1200" dirty="0"/>
        </a:p>
      </dsp:txBody>
      <dsp:txXfrm>
        <a:off x="1414462" y="2392414"/>
        <a:ext cx="2571749" cy="1543050"/>
      </dsp:txXfrm>
    </dsp:sp>
    <dsp:sp modelId="{CF4967BB-470C-4953-A013-C3D8314843C4}">
      <dsp:nvSpPr>
        <dsp:cNvPr id="0" name=""/>
        <dsp:cNvSpPr/>
      </dsp:nvSpPr>
      <dsp:spPr>
        <a:xfrm>
          <a:off x="4243387" y="239241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Technical Testing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Laboratories &amp; package testing facilities</a:t>
          </a:r>
          <a:endParaRPr lang="en-GB" sz="1900" kern="1200" dirty="0"/>
        </a:p>
      </dsp:txBody>
      <dsp:txXfrm>
        <a:off x="4243387" y="239241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1C814F-24B6-4FAA-AA6E-67D0EE959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3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73B5C53-EBCA-46FC-A239-0BEA609A803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AB9F72-916F-4D5D-B549-59E6AE80FC6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AAB2-1DEE-4618-B736-81F0F5684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7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3525-E600-4D34-9743-93EDAD68A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2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E621-A23B-40FF-BEFB-99C458C8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21A6-260A-47D2-AD7D-4D541B032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1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8854-9CCC-41A7-BC60-600D37FE8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82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B4D8-0A5B-4C42-B765-CE480CE94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77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C1EA-F53E-4388-B410-ECFDB0A5C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1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C1CA-8337-452D-A95B-FDF4BCFC4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52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2DA1-EF52-4B99-AEBC-BA7DCE6DC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68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D1BB-E666-4A0E-AC0C-CB261CFEA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3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5DC3-FB7E-43EF-8C3C-EA4E0590F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BFAA9C-0A70-47B2-BDE4-14CAC3B2D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9873"/>
            <a:ext cx="2934965" cy="49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014413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1720" y="5373216"/>
            <a:ext cx="5257800" cy="0"/>
          </a:xfrm>
          <a:prstGeom prst="line">
            <a:avLst/>
          </a:prstGeom>
          <a:ln w="29845" cmpd="sng">
            <a:solidFill>
              <a:srgbClr val="256E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2048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Current Trends in </a:t>
            </a:r>
            <a:r>
              <a:rPr lang="en-GB" sz="4000" b="1" dirty="0"/>
              <a:t>Smart Packaging - An O</a:t>
            </a:r>
            <a:r>
              <a:rPr lang="en-GB" sz="4000" b="1" dirty="0" smtClean="0"/>
              <a:t>pportunity </a:t>
            </a:r>
            <a:r>
              <a:rPr lang="en-GB" sz="4000" b="1" dirty="0"/>
              <a:t>for </a:t>
            </a:r>
            <a:r>
              <a:rPr lang="en-GB" sz="4000" b="1" dirty="0" smtClean="0"/>
              <a:t>Printed Electronics </a:t>
            </a:r>
          </a:p>
          <a:p>
            <a:pPr algn="ctr"/>
            <a:endParaRPr lang="en-GB" sz="2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15616" y="55172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Georgia" panose="02040502050405020303" pitchFamily="18" charset="0"/>
              </a:rPr>
              <a:t>Prepared by Dominic </a:t>
            </a:r>
            <a:r>
              <a:rPr lang="en-GB" sz="1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Cakebread &amp; John Nelson, Smithers </a:t>
            </a:r>
            <a:r>
              <a:rPr lang="en-GB" sz="16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Pira</a:t>
            </a:r>
            <a:r>
              <a:rPr lang="en-GB" sz="1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for the Centre for Process Innovation (CPI) , Sedgefield  6 October 2015 					</a:t>
            </a:r>
            <a:endParaRPr lang="en-GB" sz="16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Printed Electronics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975178" cy="2421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70080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Smaller lighter versions </a:t>
            </a:r>
            <a:r>
              <a:rPr lang="en-GB" sz="1600" dirty="0" smtClean="0"/>
              <a:t>needed </a:t>
            </a:r>
            <a:r>
              <a:rPr lang="en-GB" sz="1600" dirty="0"/>
              <a:t>for flexible and lighter weight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Can impart significant advantages </a:t>
            </a:r>
            <a:r>
              <a:rPr lang="en-GB" sz="1600" dirty="0"/>
              <a:t>to brand owner by interacting with </a:t>
            </a:r>
            <a:r>
              <a:rPr lang="en-GB" sz="1600" dirty="0" smtClean="0"/>
              <a:t>consumer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Recent developments focus especially on graphene printed in the form of thin transparent, electrically conductive but also barrier properties.  Also boron, tin and molybdenum sulphide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Communication Systems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844824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Design of Smart Packaging not only requires sensors, indicators, but also means of identification, authentication and communicating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UPC bar codes are most common form of data carrier, ubiquitous in use due to low cost and simplicity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Increasingly incorporating other technologies (</a:t>
            </a:r>
            <a:r>
              <a:rPr lang="en-GB" sz="1600" dirty="0" smtClean="0"/>
              <a:t>micro-</a:t>
            </a:r>
            <a:r>
              <a:rPr lang="en-GB" sz="1600" dirty="0" err="1" smtClean="0"/>
              <a:t>taggants</a:t>
            </a:r>
            <a:r>
              <a:rPr lang="en-GB" sz="1600" dirty="0" smtClean="0"/>
              <a:t>, RFID, thermo-chromic inks etc.), but small data storage capacity is the major limitation;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RFID frequently used for digital temperature loggers thru’ shipment &amp; warehousing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Printed electronics read with NFC (especially QR Codes) present possibility of major changes and cost savings at supermarket checkouts and with all equipment throughout the </a:t>
            </a:r>
            <a:r>
              <a:rPr lang="en-GB" sz="1600" dirty="0"/>
              <a:t>s</a:t>
            </a:r>
            <a:r>
              <a:rPr lang="en-GB" sz="1600" dirty="0" smtClean="0"/>
              <a:t>upply chain (adjusted for weight, size, gauge </a:t>
            </a:r>
            <a:r>
              <a:rPr lang="en-GB" sz="1600" dirty="0" err="1" smtClean="0"/>
              <a:t>etc</a:t>
            </a:r>
            <a:r>
              <a:rPr lang="en-GB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QR codes gradually replacing bar codes – more rapid reading, greater storage – though some issues with non-flat surfaces.</a:t>
            </a:r>
          </a:p>
        </p:txBody>
      </p:sp>
    </p:spTree>
    <p:extLst>
      <p:ext uri="{BB962C8B-B14F-4D97-AF65-F5344CB8AC3E}">
        <p14:creationId xmlns:p14="http://schemas.microsoft.com/office/powerpoint/2010/main" val="20419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Communication Systems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50356" cy="457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1900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Tamper Evident Packaging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1844824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TE Packaging defined (by FDA) as </a:t>
            </a:r>
            <a:r>
              <a:rPr lang="en-GB" sz="1600" i="1" dirty="0" smtClean="0"/>
              <a:t>“having an indicator or barrier to entry, which if breached or missing, can reasonably be expected to provide visible evidence to the consumer that tampering has occurred”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Important and found in widespread usage (especially with closures) in food, beverage, cosmetics and OTC pharma packaging where it is often a legal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TE also evident in flexible packaging (</a:t>
            </a:r>
            <a:r>
              <a:rPr lang="en-GB" sz="1600" dirty="0" err="1" smtClean="0"/>
              <a:t>inc.</a:t>
            </a:r>
            <a:r>
              <a:rPr lang="en-GB" sz="1600" dirty="0" smtClean="0"/>
              <a:t> shrink/stretch wrap)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Some TE labels and seals being developed (</a:t>
            </a:r>
            <a:r>
              <a:rPr lang="en-GB" sz="1600" dirty="0" err="1" smtClean="0"/>
              <a:t>eg</a:t>
            </a:r>
            <a:r>
              <a:rPr lang="en-GB" sz="1600" dirty="0" smtClean="0"/>
              <a:t>. </a:t>
            </a:r>
            <a:r>
              <a:rPr lang="en-GB" sz="1600" dirty="0" err="1" smtClean="0"/>
              <a:t>Stanelco</a:t>
            </a:r>
            <a:r>
              <a:rPr lang="en-GB" sz="1600" dirty="0" smtClean="0"/>
              <a:t> </a:t>
            </a:r>
            <a:r>
              <a:rPr lang="en-GB" sz="1600" dirty="0" err="1" smtClean="0"/>
              <a:t>Pulsline</a:t>
            </a:r>
            <a:r>
              <a:rPr lang="en-GB" sz="1600" dirty="0" smtClean="0"/>
              <a:t>) incorporating </a:t>
            </a:r>
            <a:r>
              <a:rPr lang="en-GB" sz="1600" dirty="0" err="1" smtClean="0"/>
              <a:t>uncopyable</a:t>
            </a:r>
            <a:r>
              <a:rPr lang="en-GB" sz="1600" dirty="0" smtClean="0"/>
              <a:t> </a:t>
            </a:r>
            <a:r>
              <a:rPr lang="en-GB" sz="1600" dirty="0" err="1" smtClean="0"/>
              <a:t>biocodes</a:t>
            </a:r>
            <a:r>
              <a:rPr lang="en-GB" sz="1600" dirty="0" smtClean="0"/>
              <a:t>, DNA or RFID tags for added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Whilst TE systems are not in themselves new, increasing use in combination with anti-counterfeiting and printed electronics are taking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9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Tamper Evident Packaging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92888" cy="302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24181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Anti-counterfeiting </a:t>
            </a:r>
            <a:r>
              <a:rPr lang="en-GB" b="1" dirty="0"/>
              <a:t>&amp; Brand Protection</a:t>
            </a:r>
            <a:endParaRPr lang="en-GB" b="1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844824"/>
            <a:ext cx="76328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Globally counterfeiting causes enormous costs in terms of money and brand reputation to legitimate manufacturers as well as consumer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WHO estimate 8% of medical devices and 10% of pharmaceutical worldwide are counterfeit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 consequence great effort is being put into developing systems to combat this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Covert systems – </a:t>
            </a:r>
            <a:r>
              <a:rPr lang="en-GB" sz="1600" dirty="0" smtClean="0"/>
              <a:t>micro-</a:t>
            </a:r>
            <a:r>
              <a:rPr lang="en-GB" sz="1600" dirty="0" err="1" smtClean="0"/>
              <a:t>taggants</a:t>
            </a:r>
            <a:r>
              <a:rPr lang="en-GB" sz="1600" dirty="0" smtClean="0"/>
              <a:t>, </a:t>
            </a:r>
            <a:r>
              <a:rPr lang="en-GB" sz="1600" dirty="0" err="1" smtClean="0"/>
              <a:t>SmartWater</a:t>
            </a:r>
            <a:r>
              <a:rPr lang="en-GB" sz="1600" dirty="0" smtClean="0"/>
              <a:t> and other inks only visible under UV light, authentication system such micro-sized particles and designs invisible to the human eye.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Overt Systems – </a:t>
            </a:r>
            <a:r>
              <a:rPr lang="en-GB" sz="1600" dirty="0" smtClean="0"/>
              <a:t>e.g</a:t>
            </a:r>
            <a:r>
              <a:rPr lang="en-GB" sz="1600" dirty="0" smtClean="0"/>
              <a:t>.  </a:t>
            </a:r>
            <a:r>
              <a:rPr lang="en-GB" sz="1600" dirty="0" err="1" smtClean="0"/>
              <a:t>Rollspring</a:t>
            </a:r>
            <a:r>
              <a:rPr lang="en-GB" sz="1600" dirty="0" smtClean="0"/>
              <a:t> </a:t>
            </a:r>
            <a:r>
              <a:rPr lang="en-GB" sz="1600" dirty="0" smtClean="0"/>
              <a:t>Ghost watermark technology embedding in the packaging material, holograms and diffraction patterns for identification and anti-counterfeiting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These systems being developed alongside printed electronics, laser technology and cheaper scanning, to provide better solutions for pharmaceuticals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10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3407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Anti-counterfeiting </a:t>
            </a:r>
            <a:r>
              <a:rPr lang="en-GB" b="1" dirty="0"/>
              <a:t>&amp; Brand Protection</a:t>
            </a:r>
            <a:endParaRPr lang="en-GB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1"/>
            <a:ext cx="8172992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28278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VSavinov\Desktop\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416788" cy="230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Savinov\Desktop\cadbury blipp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3"/>
            <a:ext cx="2520280" cy="174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Savinov\Desktop\JW_Blue_Smart_Bottle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" y="3882957"/>
            <a:ext cx="2963337" cy="2138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7907" y="1631998"/>
            <a:ext cx="4587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packaging systems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make packaging more informative and interactive. Demand is expected to grow strong to reach US$1.5 billion by 2025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Future Outlook</a:t>
            </a:r>
          </a:p>
        </p:txBody>
      </p:sp>
    </p:spTree>
    <p:extLst>
      <p:ext uri="{BB962C8B-B14F-4D97-AF65-F5344CB8AC3E}">
        <p14:creationId xmlns:p14="http://schemas.microsoft.com/office/powerpoint/2010/main" val="9093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4744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Future Outlook</a:t>
            </a:r>
          </a:p>
        </p:txBody>
      </p:sp>
    </p:spTree>
    <p:extLst>
      <p:ext uri="{BB962C8B-B14F-4D97-AF65-F5344CB8AC3E}">
        <p14:creationId xmlns:p14="http://schemas.microsoft.com/office/powerpoint/2010/main" val="15183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Future Outlook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628" y="1556792"/>
            <a:ext cx="7456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Opportunities for Printed Electronics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Market is currently undeveloped for consumer packaging, ripe for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technologies </a:t>
            </a:r>
            <a:r>
              <a:rPr lang="en-GB" dirty="0"/>
              <a:t>o</a:t>
            </a:r>
            <a:r>
              <a:rPr lang="en-GB" dirty="0" smtClean="0"/>
              <a:t>ffer  a wide </a:t>
            </a:r>
            <a:r>
              <a:rPr lang="en-GB" dirty="0"/>
              <a:t>range of possibilities for improvement in</a:t>
            </a:r>
          </a:p>
          <a:p>
            <a:r>
              <a:rPr lang="en-GB" dirty="0"/>
              <a:t>	- supply chain efficiencies</a:t>
            </a:r>
          </a:p>
          <a:p>
            <a:r>
              <a:rPr lang="en-GB" dirty="0"/>
              <a:t>	- waste reduction</a:t>
            </a:r>
          </a:p>
          <a:p>
            <a:r>
              <a:rPr lang="en-GB" dirty="0"/>
              <a:t>	- product marketing </a:t>
            </a:r>
          </a:p>
          <a:p>
            <a:r>
              <a:rPr lang="en-GB" dirty="0"/>
              <a:t>	- </a:t>
            </a:r>
            <a:r>
              <a:rPr lang="en-GB" dirty="0" smtClean="0"/>
              <a:t>consumer </a:t>
            </a:r>
            <a:r>
              <a:rPr lang="en-GB" dirty="0"/>
              <a:t>engagement/interaction</a:t>
            </a:r>
          </a:p>
          <a:p>
            <a:r>
              <a:rPr lang="en-GB" dirty="0"/>
              <a:t>	- added value /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new, rapidly advancing technologies are now available; greatest potential in fusing with other Smart &amp; Active packaging technologies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Improving  market conditions and falling costs could accelerate market penetration and growth over the next 5-10 years</a:t>
            </a:r>
          </a:p>
        </p:txBody>
      </p:sp>
    </p:spTree>
    <p:extLst>
      <p:ext uri="{BB962C8B-B14F-4D97-AF65-F5344CB8AC3E}">
        <p14:creationId xmlns:p14="http://schemas.microsoft.com/office/powerpoint/2010/main" val="7227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23900" y="1143000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1772816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Smithers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‘Smart Packaging’?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Current Development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Outlook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55576" y="692696"/>
            <a:ext cx="7632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endParaRPr lang="en-US" sz="2400" b="1" dirty="0">
              <a:solidFill>
                <a:srgbClr val="1C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628" y="1556792"/>
            <a:ext cx="7456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Potential Barriers/ Threats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Greater need for smaller, cheaper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Acceptance, adoption &amp; integration thru’ </a:t>
            </a:r>
            <a:r>
              <a:rPr lang="en-GB" smtClean="0"/>
              <a:t>supply chain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Environmental issues and recycling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Consumer privacy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Clear understanding of the definitions, boundaries </a:t>
            </a:r>
            <a:r>
              <a:rPr lang="en-GB" dirty="0"/>
              <a:t>and </a:t>
            </a:r>
            <a:r>
              <a:rPr lang="en-GB" dirty="0" smtClean="0"/>
              <a:t>requirements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Regulatory </a:t>
            </a:r>
            <a:r>
              <a:rPr lang="en-GB" dirty="0"/>
              <a:t>&amp; </a:t>
            </a:r>
            <a:r>
              <a:rPr lang="en-GB" dirty="0" smtClean="0"/>
              <a:t>legislative </a:t>
            </a:r>
            <a:r>
              <a:rPr lang="en-GB" dirty="0"/>
              <a:t>e</a:t>
            </a:r>
            <a:r>
              <a:rPr lang="en-GB" dirty="0" smtClean="0"/>
              <a:t>nvironment currently confusing inconsistent, and lags behind the technology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Future Outlook</a:t>
            </a:r>
          </a:p>
        </p:txBody>
      </p:sp>
    </p:spTree>
    <p:extLst>
      <p:ext uri="{BB962C8B-B14F-4D97-AF65-F5344CB8AC3E}">
        <p14:creationId xmlns:p14="http://schemas.microsoft.com/office/powerpoint/2010/main" val="348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628" y="1556792"/>
            <a:ext cx="745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The </a:t>
            </a:r>
            <a:r>
              <a:rPr lang="en-GB" b="1" dirty="0"/>
              <a:t>Current &amp; Future Impact of Legislation on Printed Electronics for </a:t>
            </a:r>
            <a:r>
              <a:rPr lang="en-GB" b="1" dirty="0" smtClean="0"/>
              <a:t>Packaging – Specific Definitions</a:t>
            </a:r>
            <a:endParaRPr lang="en-GB" sz="105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Future Outlook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72475" cy="341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83568" y="1484784"/>
            <a:ext cx="7488832" cy="24929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information, please contact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Dominic Cakebread  - </a:t>
            </a:r>
            <a:r>
              <a:rPr lang="en-GB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 Consultant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Smithers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 </a:t>
            </a: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Leatherhead, United Kingdom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+44 1372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802020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dcakebread@smithers.com</a:t>
            </a:r>
            <a:endParaRPr lang="en-US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www.smitherspira.com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23900" y="1143000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39552" y="692696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About Smithers </a:t>
            </a:r>
            <a:r>
              <a:rPr lang="en-US" sz="2400" b="1" dirty="0" err="1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</a:t>
            </a:r>
            <a:endParaRPr lang="en-US" sz="2400" b="1" dirty="0">
              <a:solidFill>
                <a:srgbClr val="1C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Pir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34533"/>
            <a:ext cx="8255000" cy="28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id-conten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8867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id-logos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8237736" cy="11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39552" y="4077072"/>
            <a:ext cx="835292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Worldwide authority on the packaging, paper &amp; print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Operate from three Information hubs in the USA and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Work with a global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etwork of associate consultants, interviewers, freelancers &amp; 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World-wide customer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ase ranging from printers, paper suppliers, packaging materials suppliers and converters to packaging end-users and brand owners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11313239"/>
              </p:ext>
            </p:extLst>
          </p:nvPr>
        </p:nvGraphicFramePr>
        <p:xfrm>
          <a:off x="457200" y="1154430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5445224"/>
            <a:ext cx="81369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Delivering high value market &amp; and technical information </a:t>
            </a:r>
            <a:br>
              <a:rPr lang="en-U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enabling you to make better decisions, faster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23900" y="1143000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39552" y="692696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1C2F5D"/>
                </a:solidFill>
                <a:latin typeface="Georgia" panose="02040502050405020303" pitchFamily="18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About Smithers </a:t>
            </a:r>
            <a:r>
              <a:rPr lang="en-US" sz="2400" b="1" dirty="0" err="1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</a:t>
            </a:r>
            <a:endParaRPr lang="en-US" sz="2400" b="1" dirty="0">
              <a:solidFill>
                <a:srgbClr val="1C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340768"/>
            <a:ext cx="78805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Smart packaging”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umbrella term for as a range of technologies that allow packaging to contain, evaluate and transmit relevant information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Generally relates </a:t>
            </a:r>
            <a:r>
              <a:rPr lang="en-US" sz="1600" dirty="0"/>
              <a:t>to packaging </a:t>
            </a:r>
            <a:r>
              <a:rPr lang="en-US" sz="1600" dirty="0" smtClean="0"/>
              <a:t>which </a:t>
            </a:r>
            <a:r>
              <a:rPr lang="en-US" sz="1600" dirty="0"/>
              <a:t>senses, records, communicates </a:t>
            </a:r>
            <a:r>
              <a:rPr lang="en-US" sz="1600" dirty="0" smtClean="0"/>
              <a:t>and/or </a:t>
            </a:r>
            <a:r>
              <a:rPr lang="en-US" sz="1600" dirty="0"/>
              <a:t>informs </a:t>
            </a:r>
            <a:r>
              <a:rPr lang="en-US" sz="1600" dirty="0" smtClean="0"/>
              <a:t>additional to the traditional </a:t>
            </a:r>
            <a:r>
              <a:rPr lang="en-US" sz="1600" dirty="0"/>
              <a:t>packaging functions of containment, </a:t>
            </a:r>
            <a:r>
              <a:rPr lang="en-US" sz="1600" dirty="0" smtClean="0"/>
              <a:t>protection </a:t>
            </a:r>
            <a:r>
              <a:rPr lang="en-US" sz="1600" dirty="0"/>
              <a:t>preservation and </a:t>
            </a:r>
            <a:r>
              <a:rPr lang="en-US" sz="1600" dirty="0" smtClean="0"/>
              <a:t>marketing the product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The objectives of Smart Packaging usually involve: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Extending the shelf-life of the product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Improving </a:t>
            </a:r>
            <a:r>
              <a:rPr lang="en-GB" sz="1600" dirty="0"/>
              <a:t>product quality and safety </a:t>
            </a:r>
            <a:endParaRPr lang="en-GB" sz="1600" dirty="0" smtClean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W</a:t>
            </a:r>
            <a:r>
              <a:rPr lang="en-GB" sz="1600" dirty="0" smtClean="0"/>
              <a:t>arning </a:t>
            </a:r>
            <a:r>
              <a:rPr lang="en-GB" sz="1600" dirty="0"/>
              <a:t>of any potential </a:t>
            </a:r>
            <a:r>
              <a:rPr lang="en-GB" sz="1600" dirty="0" smtClean="0"/>
              <a:t>problems in the product/supply chain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Containing/ transmitting information on product, pack and production history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Since it can perform &amp; improve many different functions in the supply chain, once sensor &amp; communication technology is cheap enough, usage is expected to accelerate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is Smart Packaging?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340768"/>
            <a:ext cx="7880548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 wide sense we define “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Packaging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encompassing the following key technologies: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Indicators &amp; Sensors </a:t>
            </a:r>
            <a:endParaRPr lang="en-GB" sz="160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Printed </a:t>
            </a:r>
            <a:r>
              <a:rPr lang="en-GB" sz="1600" dirty="0"/>
              <a:t>Electronics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Communication </a:t>
            </a:r>
            <a:r>
              <a:rPr lang="en-GB" sz="1600" dirty="0"/>
              <a:t>Systems </a:t>
            </a:r>
            <a:r>
              <a:rPr lang="en-GB" sz="1600" dirty="0" smtClean="0"/>
              <a:t>(Bar </a:t>
            </a:r>
            <a:r>
              <a:rPr lang="en-GB" sz="1600" dirty="0"/>
              <a:t>&amp; QR Codes)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Tamper </a:t>
            </a:r>
            <a:r>
              <a:rPr lang="en-GB" sz="1600" dirty="0"/>
              <a:t>Evident Packaging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Anti-counterfeiting </a:t>
            </a:r>
            <a:r>
              <a:rPr lang="en-GB" sz="1600" dirty="0"/>
              <a:t>&amp; Brand </a:t>
            </a:r>
            <a:r>
              <a:rPr lang="en-GB" sz="1600" dirty="0" smtClean="0"/>
              <a:t>Protection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It differs from </a:t>
            </a:r>
            <a:r>
              <a:rPr lang="en-GB" sz="1600" i="1" dirty="0" smtClean="0"/>
              <a:t>“Active Packaging” </a:t>
            </a:r>
            <a:r>
              <a:rPr lang="en-GB" sz="1600" dirty="0" smtClean="0"/>
              <a:t>in that it is usually designed </a:t>
            </a:r>
            <a:r>
              <a:rPr lang="en-GB" sz="1600" dirty="0"/>
              <a:t>to </a:t>
            </a:r>
            <a:r>
              <a:rPr lang="en-GB" sz="1600" i="1" dirty="0"/>
              <a:t>sense and measure </a:t>
            </a:r>
            <a:r>
              <a:rPr lang="en-GB" sz="1600" dirty="0" smtClean="0"/>
              <a:t>the functions </a:t>
            </a:r>
            <a:r>
              <a:rPr lang="en-GB" sz="1600" dirty="0"/>
              <a:t>of the packaging and contents but </a:t>
            </a:r>
            <a:r>
              <a:rPr lang="en-GB" sz="1600" dirty="0" smtClean="0"/>
              <a:t>does not </a:t>
            </a:r>
            <a:r>
              <a:rPr lang="en-GB" sz="1600" dirty="0"/>
              <a:t>to try to </a:t>
            </a:r>
            <a:r>
              <a:rPr lang="en-GB" sz="1600" i="1" dirty="0"/>
              <a:t>adapt </a:t>
            </a:r>
            <a:r>
              <a:rPr lang="en-GB" sz="1600" dirty="0"/>
              <a:t>to them or </a:t>
            </a:r>
            <a:r>
              <a:rPr lang="en-GB" sz="1600" i="1" dirty="0"/>
              <a:t>control </a:t>
            </a:r>
            <a:r>
              <a:rPr lang="en-GB" sz="1600" dirty="0" smtClean="0"/>
              <a:t>them, such as: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Oxygen scavengers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Ethylene scavengers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Desiccants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Flavour and fragrance emitters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Antimicrobial </a:t>
            </a:r>
            <a:r>
              <a:rPr lang="en-GB" sz="1600" dirty="0"/>
              <a:t>systems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is Smart Packaging?</a:t>
            </a:r>
          </a:p>
        </p:txBody>
      </p:sp>
    </p:spTree>
    <p:extLst>
      <p:ext uri="{BB962C8B-B14F-4D97-AF65-F5344CB8AC3E}">
        <p14:creationId xmlns:p14="http://schemas.microsoft.com/office/powerpoint/2010/main" val="20682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Indicators &amp; Sensors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844824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Time/Temperature Sensors (TTIs)  -  most widespread type , used especially in food &amp; pharma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TTI’s usually based on thermo-chromic inks which can be incorporated in bar codes, based on physical or chemical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Spoilage indicators (often oxygen indicators) also used to indicate pack integrity is compromised)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Pathogen sensors – being developed for food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Many current sensors are too expensive for use in mainstream food packaging, but more widespread for pharma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Companies like Bemis &amp; </a:t>
            </a:r>
            <a:r>
              <a:rPr lang="en-GB" sz="1600" dirty="0" err="1" smtClean="0"/>
              <a:t>ThinFilm</a:t>
            </a:r>
            <a:r>
              <a:rPr lang="en-GB" sz="1600" dirty="0" smtClean="0"/>
              <a:t> Electronics developing low cost sensors with rewritable memory to monitor perishable foods</a:t>
            </a:r>
          </a:p>
        </p:txBody>
      </p:sp>
    </p:spTree>
    <p:extLst>
      <p:ext uri="{BB962C8B-B14F-4D97-AF65-F5344CB8AC3E}">
        <p14:creationId xmlns:p14="http://schemas.microsoft.com/office/powerpoint/2010/main" val="2166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Indicators &amp; Sensors</a:t>
            </a:r>
            <a:endParaRPr lang="en-GB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903215" cy="4307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19055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7638"/>
            <a:ext cx="18938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2488" y="6497371"/>
            <a:ext cx="7016432" cy="37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2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53533" y="1277471"/>
            <a:ext cx="7696200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970" y="65298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</a:rPr>
              <a:t>Source: Smithers Pira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Printed Electronics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764704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1C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Areas of Current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844824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RFID – primary technology driving printed </a:t>
            </a:r>
            <a:r>
              <a:rPr lang="en-GB" sz="1600" dirty="0" smtClean="0"/>
              <a:t>electronics in packaging; </a:t>
            </a:r>
            <a:r>
              <a:rPr lang="en-GB" sz="1600" dirty="0"/>
              <a:t>currently mainly </a:t>
            </a:r>
            <a:r>
              <a:rPr lang="en-GB" sz="1600" dirty="0" smtClean="0"/>
              <a:t>cheaper passive </a:t>
            </a:r>
            <a:r>
              <a:rPr lang="en-GB" sz="1600" dirty="0"/>
              <a:t>systems (no battery</a:t>
            </a:r>
            <a:r>
              <a:rPr lang="en-GB" sz="1600" dirty="0" smtClean="0"/>
              <a:t>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Been used for 20years</a:t>
            </a:r>
            <a:r>
              <a:rPr lang="en-GB" sz="1600" dirty="0"/>
              <a:t>, but still </a:t>
            </a:r>
            <a:r>
              <a:rPr lang="en-GB" sz="1600" dirty="0" smtClean="0"/>
              <a:t>mainly </a:t>
            </a:r>
            <a:r>
              <a:rPr lang="en-GB" sz="1600" dirty="0"/>
              <a:t>for logistics control and warehousing, where costs aggregated over larger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More and more recent use in consumer packaging, where end-product application justifies it; disposables for </a:t>
            </a:r>
            <a:r>
              <a:rPr lang="en-GB" sz="1600" dirty="0" smtClean="0"/>
              <a:t>heath-care</a:t>
            </a:r>
            <a:r>
              <a:rPr lang="en-GB" sz="1600" dirty="0" smtClean="0"/>
              <a:t>, pharma, 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Still too expensive for mainstream consumer food packaging, but costs falling and cheaper printed electronics becoming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Current growth driven by new less expensive, non toxic materials ranging from electro-luminescent to specific gas sensing &amp; power generating systems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05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</Template>
  <TotalTime>2673</TotalTime>
  <Words>1361</Words>
  <Application>Microsoft Office PowerPoint</Application>
  <PresentationFormat>On-screen Show (4:3)</PresentationFormat>
  <Paragraphs>211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 Savinov</dc:creator>
  <cp:lastModifiedBy>Dominic Cakebread</cp:lastModifiedBy>
  <cp:revision>184</cp:revision>
  <dcterms:created xsi:type="dcterms:W3CDTF">2015-04-09T08:56:26Z</dcterms:created>
  <dcterms:modified xsi:type="dcterms:W3CDTF">2015-10-07T11:01:43Z</dcterms:modified>
</cp:coreProperties>
</file>